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73" r:id="rId3"/>
    <p:sldId id="257" r:id="rId4"/>
    <p:sldId id="258" r:id="rId5"/>
    <p:sldId id="259" r:id="rId6"/>
    <p:sldId id="260" r:id="rId7"/>
    <p:sldId id="261" r:id="rId8"/>
    <p:sldId id="262" r:id="rId9"/>
    <p:sldId id="263" r:id="rId10"/>
    <p:sldId id="267" r:id="rId11"/>
    <p:sldId id="264" r:id="rId12"/>
    <p:sldId id="265" r:id="rId13"/>
    <p:sldId id="266" r:id="rId14"/>
    <p:sldId id="268" r:id="rId15"/>
    <p:sldId id="269" r:id="rId16"/>
    <p:sldId id="270"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CBADA1D7-E229-42A1-B27A-C024C309D235}" type="datetimeFigureOut">
              <a:rPr lang="es-MX" smtClean="0"/>
              <a:t>10/02/2020</a:t>
            </a:fld>
            <a:endParaRPr lang="es-MX"/>
          </a:p>
        </p:txBody>
      </p:sp>
      <p:sp>
        <p:nvSpPr>
          <p:cNvPr id="5" name="Footer Placeholder 4"/>
          <p:cNvSpPr>
            <a:spLocks noGrp="1"/>
          </p:cNvSpPr>
          <p:nvPr>
            <p:ph type="ftr" sz="quarter" idx="11"/>
          </p:nvPr>
        </p:nvSpPr>
        <p:spPr/>
        <p:txBody>
          <a:bodyPr/>
          <a:lstStyle/>
          <a:p>
            <a:endParaRPr lang="es-MX"/>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2230526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BADA1D7-E229-42A1-B27A-C024C309D235}" type="datetimeFigureOut">
              <a:rPr lang="es-MX" smtClean="0"/>
              <a:t>10/02/2020</a:t>
            </a:fld>
            <a:endParaRPr lang="es-MX"/>
          </a:p>
        </p:txBody>
      </p:sp>
      <p:sp>
        <p:nvSpPr>
          <p:cNvPr id="5" name="Footer Placeholder 4"/>
          <p:cNvSpPr>
            <a:spLocks noGrp="1"/>
          </p:cNvSpPr>
          <p:nvPr>
            <p:ph type="ftr" sz="quarter" idx="11"/>
          </p:nvPr>
        </p:nvSpPr>
        <p:spPr/>
        <p:txBody>
          <a:bodyPr/>
          <a:lstStyle/>
          <a:p>
            <a:endParaRPr lang="es-MX"/>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1344992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CBADA1D7-E229-42A1-B27A-C024C309D235}" type="datetimeFigureOut">
              <a:rPr lang="es-MX" smtClean="0"/>
              <a:t>10/02/2020</a:t>
            </a:fld>
            <a:endParaRPr lang="es-MX"/>
          </a:p>
        </p:txBody>
      </p:sp>
      <p:sp>
        <p:nvSpPr>
          <p:cNvPr id="5" name="Footer Placeholder 4"/>
          <p:cNvSpPr>
            <a:spLocks noGrp="1"/>
          </p:cNvSpPr>
          <p:nvPr>
            <p:ph type="ftr" sz="quarter" idx="11"/>
          </p:nvPr>
        </p:nvSpPr>
        <p:spPr/>
        <p:txBody>
          <a:bodyPr/>
          <a:lstStyle/>
          <a:p>
            <a:endParaRPr lang="es-MX"/>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4013862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CBADA1D7-E229-42A1-B27A-C024C309D235}" type="datetimeFigureOut">
              <a:rPr lang="es-MX" smtClean="0"/>
              <a:t>10/02/2020</a:t>
            </a:fld>
            <a:endParaRPr lang="es-MX"/>
          </a:p>
        </p:txBody>
      </p:sp>
      <p:sp>
        <p:nvSpPr>
          <p:cNvPr id="6" name="Footer Placeholder 5"/>
          <p:cNvSpPr>
            <a:spLocks noGrp="1"/>
          </p:cNvSpPr>
          <p:nvPr>
            <p:ph type="ftr" sz="quarter" idx="11"/>
          </p:nvPr>
        </p:nvSpPr>
        <p:spPr/>
        <p:txBody>
          <a:bodyPr/>
          <a:lstStyle/>
          <a:p>
            <a:endParaRPr lang="es-MX"/>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4138981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CBADA1D7-E229-42A1-B27A-C024C309D235}" type="datetimeFigureOut">
              <a:rPr lang="es-MX" smtClean="0"/>
              <a:t>10/02/2020</a:t>
            </a:fld>
            <a:endParaRPr lang="es-MX"/>
          </a:p>
        </p:txBody>
      </p:sp>
      <p:sp>
        <p:nvSpPr>
          <p:cNvPr id="8" name="Footer Placeholder 7"/>
          <p:cNvSpPr>
            <a:spLocks noGrp="1"/>
          </p:cNvSpPr>
          <p:nvPr>
            <p:ph type="ftr" sz="quarter" idx="11"/>
          </p:nvPr>
        </p:nvSpPr>
        <p:spPr/>
        <p:txBody>
          <a:bodyPr/>
          <a:lstStyle/>
          <a:p>
            <a:endParaRPr lang="es-MX"/>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3294429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BADA1D7-E229-42A1-B27A-C024C309D235}" type="datetimeFigureOut">
              <a:rPr lang="es-MX" smtClean="0"/>
              <a:t>10/02/2020</a:t>
            </a:fld>
            <a:endParaRPr lang="es-MX"/>
          </a:p>
        </p:txBody>
      </p:sp>
      <p:sp>
        <p:nvSpPr>
          <p:cNvPr id="4" name="Footer Placeholder 3"/>
          <p:cNvSpPr>
            <a:spLocks noGrp="1"/>
          </p:cNvSpPr>
          <p:nvPr>
            <p:ph type="ftr" sz="quarter" idx="11"/>
          </p:nvPr>
        </p:nvSpPr>
        <p:spPr/>
        <p:txBody>
          <a:bodyPr/>
          <a:lstStyle/>
          <a:p>
            <a:endParaRPr lang="es-MX"/>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1138403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ADA1D7-E229-42A1-B27A-C024C309D235}" type="datetimeFigureOut">
              <a:rPr lang="es-MX" smtClean="0"/>
              <a:t>10/02/2020</a:t>
            </a:fld>
            <a:endParaRPr lang="es-MX"/>
          </a:p>
        </p:txBody>
      </p:sp>
      <p:sp>
        <p:nvSpPr>
          <p:cNvPr id="3" name="Footer Placeholder 2"/>
          <p:cNvSpPr>
            <a:spLocks noGrp="1"/>
          </p:cNvSpPr>
          <p:nvPr>
            <p:ph type="ftr" sz="quarter" idx="11"/>
          </p:nvPr>
        </p:nvSpPr>
        <p:spPr/>
        <p:txBody>
          <a:bodyPr/>
          <a:lstStyle/>
          <a:p>
            <a:endParaRPr lang="es-MX"/>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1322554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CBADA1D7-E229-42A1-B27A-C024C309D235}" type="datetimeFigureOut">
              <a:rPr lang="es-MX" smtClean="0"/>
              <a:t>10/02/2020</a:t>
            </a:fld>
            <a:endParaRPr lang="es-MX"/>
          </a:p>
        </p:txBody>
      </p:sp>
      <p:sp>
        <p:nvSpPr>
          <p:cNvPr id="6" name="Footer Placeholder 5"/>
          <p:cNvSpPr>
            <a:spLocks noGrp="1"/>
          </p:cNvSpPr>
          <p:nvPr>
            <p:ph type="ftr" sz="quarter" idx="11"/>
          </p:nvPr>
        </p:nvSpPr>
        <p:spPr/>
        <p:txBody>
          <a:bodyPr/>
          <a:lstStyle/>
          <a:p>
            <a:endParaRPr lang="es-MX"/>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619680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CBADA1D7-E229-42A1-B27A-C024C309D235}" type="datetimeFigureOut">
              <a:rPr lang="es-MX" smtClean="0"/>
              <a:t>10/02/2020</a:t>
            </a:fld>
            <a:endParaRPr lang="es-MX"/>
          </a:p>
        </p:txBody>
      </p:sp>
      <p:sp>
        <p:nvSpPr>
          <p:cNvPr id="6" name="Footer Placeholder 5"/>
          <p:cNvSpPr>
            <a:spLocks noGrp="1"/>
          </p:cNvSpPr>
          <p:nvPr>
            <p:ph type="ftr" sz="quarter" idx="11"/>
          </p:nvPr>
        </p:nvSpPr>
        <p:spPr/>
        <p:txBody>
          <a:bodyPr/>
          <a:lstStyle/>
          <a:p>
            <a:endParaRPr lang="es-MX"/>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1372381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CBADA1D7-E229-42A1-B27A-C024C309D235}" type="datetimeFigureOut">
              <a:rPr lang="es-MX" smtClean="0"/>
              <a:t>10/02/2020</a:t>
            </a:fld>
            <a:endParaRPr lang="es-MX"/>
          </a:p>
        </p:txBody>
      </p:sp>
      <p:sp>
        <p:nvSpPr>
          <p:cNvPr id="5" name="Footer Placeholder 4"/>
          <p:cNvSpPr>
            <a:spLocks noGrp="1"/>
          </p:cNvSpPr>
          <p:nvPr>
            <p:ph type="ftr" sz="quarter" idx="11"/>
          </p:nvPr>
        </p:nvSpPr>
        <p:spPr/>
        <p:txBody>
          <a:bodyPr/>
          <a:lstStyle/>
          <a:p>
            <a:endParaRPr lang="es-MX"/>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97310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CBADA1D7-E229-42A1-B27A-C024C309D235}" type="datetimeFigureOut">
              <a:rPr lang="es-MX" smtClean="0"/>
              <a:t>10/02/2020</a:t>
            </a:fld>
            <a:endParaRPr lang="es-MX"/>
          </a:p>
        </p:txBody>
      </p:sp>
      <p:sp>
        <p:nvSpPr>
          <p:cNvPr id="5" name="Footer Placeholder 4"/>
          <p:cNvSpPr>
            <a:spLocks noGrp="1"/>
          </p:cNvSpPr>
          <p:nvPr>
            <p:ph type="ftr" sz="quarter" idx="11"/>
          </p:nvPr>
        </p:nvSpPr>
        <p:spPr/>
        <p:txBody>
          <a:bodyPr/>
          <a:lstStyle/>
          <a:p>
            <a:endParaRPr lang="es-MX"/>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B696B9F-8805-4831-8753-FA71BA640027}" type="slidenum">
              <a:rPr lang="es-MX" smtClean="0"/>
              <a:t>‹Nº›</a:t>
            </a:fld>
            <a:endParaRPr lang="es-MX"/>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93503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CBADA1D7-E229-42A1-B27A-C024C309D235}" type="datetimeFigureOut">
              <a:rPr lang="es-MX" smtClean="0"/>
              <a:t>10/02/2020</a:t>
            </a:fld>
            <a:endParaRPr lang="es-MX"/>
          </a:p>
        </p:txBody>
      </p:sp>
      <p:sp>
        <p:nvSpPr>
          <p:cNvPr id="6" name="Footer Placeholder 5"/>
          <p:cNvSpPr>
            <a:spLocks noGrp="1"/>
          </p:cNvSpPr>
          <p:nvPr>
            <p:ph type="ftr" sz="quarter" idx="11"/>
          </p:nvPr>
        </p:nvSpPr>
        <p:spPr/>
        <p:txBody>
          <a:bodyPr/>
          <a:lstStyle/>
          <a:p>
            <a:endParaRPr lang="es-MX"/>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2377963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CBADA1D7-E229-42A1-B27A-C024C309D235}" type="datetimeFigureOut">
              <a:rPr lang="es-MX" smtClean="0"/>
              <a:t>10/02/2020</a:t>
            </a:fld>
            <a:endParaRPr lang="es-MX"/>
          </a:p>
        </p:txBody>
      </p:sp>
      <p:sp>
        <p:nvSpPr>
          <p:cNvPr id="6" name="Footer Placeholder 5"/>
          <p:cNvSpPr>
            <a:spLocks noGrp="1"/>
          </p:cNvSpPr>
          <p:nvPr>
            <p:ph type="ftr" sz="quarter" idx="11"/>
          </p:nvPr>
        </p:nvSpPr>
        <p:spPr/>
        <p:txBody>
          <a:bodyPr/>
          <a:lstStyle/>
          <a:p>
            <a:endParaRPr lang="es-MX"/>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B696B9F-8805-4831-8753-FA71BA640027}" type="slidenum">
              <a:rPr lang="es-MX" smtClean="0"/>
              <a:t>‹Nº›</a:t>
            </a:fld>
            <a:endParaRPr lang="es-MX"/>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86618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CBADA1D7-E229-42A1-B27A-C024C309D235}" type="datetimeFigureOut">
              <a:rPr lang="es-MX" smtClean="0"/>
              <a:t>10/02/2020</a:t>
            </a:fld>
            <a:endParaRPr lang="es-MX"/>
          </a:p>
        </p:txBody>
      </p:sp>
      <p:sp>
        <p:nvSpPr>
          <p:cNvPr id="6" name="Footer Placeholder 5"/>
          <p:cNvSpPr>
            <a:spLocks noGrp="1"/>
          </p:cNvSpPr>
          <p:nvPr>
            <p:ph type="ftr" sz="quarter" idx="11"/>
          </p:nvPr>
        </p:nvSpPr>
        <p:spPr/>
        <p:txBody>
          <a:bodyPr/>
          <a:lstStyle/>
          <a:p>
            <a:endParaRPr lang="es-MX"/>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2527386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BADA1D7-E229-42A1-B27A-C024C309D235}" type="datetimeFigureOut">
              <a:rPr lang="es-MX" smtClean="0"/>
              <a:t>10/02/2020</a:t>
            </a:fld>
            <a:endParaRPr lang="es-MX"/>
          </a:p>
        </p:txBody>
      </p:sp>
      <p:sp>
        <p:nvSpPr>
          <p:cNvPr id="5" name="Footer Placeholder 4"/>
          <p:cNvSpPr>
            <a:spLocks noGrp="1"/>
          </p:cNvSpPr>
          <p:nvPr>
            <p:ph type="ftr" sz="quarter" idx="11"/>
          </p:nvPr>
        </p:nvSpPr>
        <p:spPr/>
        <p:txBody>
          <a:bodyPr/>
          <a:lstStyle/>
          <a:p>
            <a:endParaRPr lang="es-MX"/>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37065987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CBADA1D7-E229-42A1-B27A-C024C309D235}" type="datetimeFigureOut">
              <a:rPr lang="es-MX" smtClean="0"/>
              <a:t>10/02/2020</a:t>
            </a:fld>
            <a:endParaRPr lang="es-MX"/>
          </a:p>
        </p:txBody>
      </p:sp>
      <p:sp>
        <p:nvSpPr>
          <p:cNvPr id="5" name="Footer Placeholder 4"/>
          <p:cNvSpPr>
            <a:spLocks noGrp="1"/>
          </p:cNvSpPr>
          <p:nvPr>
            <p:ph type="ftr" sz="quarter" idx="11"/>
          </p:nvPr>
        </p:nvSpPr>
        <p:spPr/>
        <p:txBody>
          <a:bodyPr/>
          <a:lstStyle/>
          <a:p>
            <a:endParaRPr lang="es-MX"/>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B696B9F-8805-4831-8753-FA71BA640027}" type="slidenum">
              <a:rPr lang="es-MX" smtClean="0"/>
              <a:t>‹Nº›</a:t>
            </a:fld>
            <a:endParaRPr lang="es-MX"/>
          </a:p>
        </p:txBody>
      </p:sp>
    </p:spTree>
    <p:extLst>
      <p:ext uri="{BB962C8B-B14F-4D97-AF65-F5344CB8AC3E}">
        <p14:creationId xmlns:p14="http://schemas.microsoft.com/office/powerpoint/2010/main" val="1349541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BADA1D7-E229-42A1-B27A-C024C309D235}" type="datetimeFigureOut">
              <a:rPr lang="es-MX" smtClean="0"/>
              <a:t>10/02/2020</a:t>
            </a:fld>
            <a:endParaRPr lang="es-MX"/>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B696B9F-8805-4831-8753-FA71BA640027}" type="slidenum">
              <a:rPr lang="es-MX" smtClean="0"/>
              <a:t>‹Nº›</a:t>
            </a:fld>
            <a:endParaRPr lang="es-MX"/>
          </a:p>
        </p:txBody>
      </p:sp>
    </p:spTree>
    <p:extLst>
      <p:ext uri="{BB962C8B-B14F-4D97-AF65-F5344CB8AC3E}">
        <p14:creationId xmlns:p14="http://schemas.microsoft.com/office/powerpoint/2010/main" val="172546339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001385" y="718457"/>
            <a:ext cx="8915399" cy="5119891"/>
          </a:xfrm>
        </p:spPr>
        <p:txBody>
          <a:bodyPr>
            <a:noAutofit/>
          </a:bodyPr>
          <a:lstStyle/>
          <a:p>
            <a:pPr algn="ctr"/>
            <a:r>
              <a:rPr lang="es-MX" sz="3200" dirty="0" smtClean="0"/>
              <a:t>UNIVERSIDAD SALVADOREÑA ALBERTO MASFERER</a:t>
            </a:r>
          </a:p>
          <a:p>
            <a:pPr algn="ctr"/>
            <a:endParaRPr lang="es-MX" sz="3200" dirty="0" smtClean="0"/>
          </a:p>
          <a:p>
            <a:pPr algn="ctr"/>
            <a:r>
              <a:rPr lang="es-MX" sz="3200" dirty="0" smtClean="0"/>
              <a:t>MATERIA : SISTEMAS DE INFORMACION GERENCIAL</a:t>
            </a:r>
          </a:p>
          <a:p>
            <a:pPr algn="ctr"/>
            <a:endParaRPr lang="es-MX" sz="3200" dirty="0" smtClean="0"/>
          </a:p>
          <a:p>
            <a:pPr algn="ctr"/>
            <a:r>
              <a:rPr lang="es-MX" sz="3200" dirty="0" smtClean="0"/>
              <a:t>INGENIERO: JUAN PABLO BAIRES</a:t>
            </a:r>
          </a:p>
          <a:p>
            <a:pPr algn="ctr"/>
            <a:endParaRPr lang="es-MX" sz="3200" dirty="0" smtClean="0"/>
          </a:p>
          <a:p>
            <a:pPr algn="ctr"/>
            <a:r>
              <a:rPr lang="es-MX" sz="3200" dirty="0" smtClean="0"/>
              <a:t>ALUMNO: DIEGO ARMANDO RAMIREZ</a:t>
            </a:r>
            <a:endParaRPr lang="es-MX" sz="3200" dirty="0"/>
          </a:p>
        </p:txBody>
      </p:sp>
    </p:spTree>
    <p:extLst>
      <p:ext uri="{BB962C8B-B14F-4D97-AF65-F5344CB8AC3E}">
        <p14:creationId xmlns:p14="http://schemas.microsoft.com/office/powerpoint/2010/main" val="1495480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MX" dirty="0">
                <a:latin typeface="Algerian" panose="04020705040A02060702" pitchFamily="82" charset="0"/>
              </a:rPr>
              <a:t>Sistemas de información, organizaciones y estrategia</a:t>
            </a:r>
          </a:p>
        </p:txBody>
      </p:sp>
      <p:sp>
        <p:nvSpPr>
          <p:cNvPr id="3" name="Subtítulo 2"/>
          <p:cNvSpPr>
            <a:spLocks noGrp="1"/>
          </p:cNvSpPr>
          <p:nvPr>
            <p:ph type="subTitle" idx="1"/>
          </p:nvPr>
        </p:nvSpPr>
        <p:spPr/>
        <p:txBody>
          <a:bodyPr/>
          <a:lstStyle/>
          <a:p>
            <a:r>
              <a:rPr lang="es-MX" dirty="0"/>
              <a:t>IMPACTO DE LOS SISTEMAS DE INFORMACIÓN SOBRE LAS ORGANIZACIONES Y EMPRESAS DE NEGOCIOS</a:t>
            </a:r>
          </a:p>
        </p:txBody>
      </p:sp>
      <p:pic>
        <p:nvPicPr>
          <p:cNvPr id="1026" name="Picture 2" descr="Resultado de imagen para IMPACTO DE LOS SISTEMAS DE INFORMACIÓN SOBRE LAS ORGANIZACIONES Y EMPRESAS DE NEGOCI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9666" y="609600"/>
            <a:ext cx="28575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753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latin typeface="Algerian" panose="04020705040A02060702" pitchFamily="82" charset="0"/>
              </a:rPr>
              <a:t>VERIZON O AT&amp;T: ¿CUÁL COMPAÑÍA TIENE LA MEJOR ESTRATEGIA DIGITAL?</a:t>
            </a:r>
          </a:p>
        </p:txBody>
      </p:sp>
      <p:sp>
        <p:nvSpPr>
          <p:cNvPr id="3" name="Marcador de contenido 2"/>
          <p:cNvSpPr>
            <a:spLocks noGrp="1"/>
          </p:cNvSpPr>
          <p:nvPr>
            <p:ph idx="1"/>
          </p:nvPr>
        </p:nvSpPr>
        <p:spPr/>
        <p:txBody>
          <a:bodyPr/>
          <a:lstStyle/>
          <a:p>
            <a:r>
              <a:rPr lang="es-MX" dirty="0"/>
              <a:t>La competencia en esta industria es muy intensa y cambia con mucha rapidez. Ambas compañías tratan de superarse una a la otra al refinar sus redes inalámbricas, fijas y de Internet de alta velocidad, y también al expandir la gama de productos, aplicaciones y servicios disponibles para los clientes. Los servicios inalámbricos son los más rentables. AT&amp;T está arriesgando su crecimiento en el mercado inalámbrico al comercializar de manera agresiva ciertos dispositivos vanguardistas de gama alta, tales como el iPhone. </a:t>
            </a:r>
          </a:p>
        </p:txBody>
      </p:sp>
      <p:pic>
        <p:nvPicPr>
          <p:cNvPr id="2050" name="Picture 2" descr="Resultado de imagen para VERIZON O AT&amp;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3736" y="4402185"/>
            <a:ext cx="2850876" cy="1603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507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62194" y="775063"/>
            <a:ext cx="8915400" cy="3777622"/>
          </a:xfrm>
        </p:spPr>
        <p:txBody>
          <a:bodyPr/>
          <a:lstStyle/>
          <a:p>
            <a:r>
              <a:rPr lang="es-MX" dirty="0"/>
              <a:t>Los movimientos de Verizon parecen tener un riesgo financiero mayor que los de AT&amp;T, debido a que sus costos iniciales son muy altos. La estrategia de </a:t>
            </a:r>
            <a:r>
              <a:rPr lang="es-MX" dirty="0" smtClean="0"/>
              <a:t>AT&amp;T </a:t>
            </a:r>
            <a:r>
              <a:rPr lang="es-MX" dirty="0"/>
              <a:t>es más conservadora</a:t>
            </a:r>
            <a:r>
              <a:rPr lang="es-MX" dirty="0" smtClean="0"/>
              <a:t>.</a:t>
            </a:r>
          </a:p>
          <a:p>
            <a:r>
              <a:rPr lang="es-MX" dirty="0" smtClean="0"/>
              <a:t>La historia de </a:t>
            </a:r>
            <a:r>
              <a:rPr lang="es-MX" dirty="0" err="1" smtClean="0"/>
              <a:t>verizon</a:t>
            </a:r>
            <a:r>
              <a:rPr lang="es-MX" dirty="0" smtClean="0"/>
              <a:t> ilustra  algunas de las formas  en que los sistemas de información a las empresas a competir, y también a los desafíos de sostener una ventaja </a:t>
            </a:r>
            <a:r>
              <a:rPr lang="es-MX" dirty="0" err="1" smtClean="0"/>
              <a:t>conpetitiva</a:t>
            </a:r>
            <a:r>
              <a:rPr lang="es-MX" dirty="0" smtClean="0"/>
              <a:t> en la industria.</a:t>
            </a:r>
          </a:p>
          <a:p>
            <a:r>
              <a:rPr lang="es-MX" dirty="0"/>
              <a:t>r la tecnología de información para ofrecer nuevos productos y servicios. AT&amp;T ofreció servicios inalámbricos mejorados para el iPhone, mientras que Verizon en un principio se concentró en los servicios de red de capacidad y calidad altas</a:t>
            </a:r>
          </a:p>
        </p:txBody>
      </p:sp>
      <p:pic>
        <p:nvPicPr>
          <p:cNvPr id="3074" name="Picture 2" descr="Resultado de imagen para iphon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9894" y="3749319"/>
            <a:ext cx="3546566" cy="2364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526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latin typeface="Algerian" panose="04020705040A02060702" pitchFamily="82" charset="0"/>
              </a:rPr>
              <a:t>ORGANIZACIONES Y SISTEMAS DE INFORMACIÓN</a:t>
            </a:r>
          </a:p>
        </p:txBody>
      </p:sp>
      <p:sp>
        <p:nvSpPr>
          <p:cNvPr id="3" name="Marcador de contenido 2"/>
          <p:cNvSpPr>
            <a:spLocks noGrp="1"/>
          </p:cNvSpPr>
          <p:nvPr>
            <p:ph idx="1"/>
          </p:nvPr>
        </p:nvSpPr>
        <p:spPr/>
        <p:txBody>
          <a:bodyPr/>
          <a:lstStyle/>
          <a:p>
            <a:r>
              <a:rPr lang="es-MX" dirty="0"/>
              <a:t>L os sistemas de información y las organizaciones influyen entre sí. Los gerentes crean sistemas de información para dar servicio a los intereses de la empresa de negocios</a:t>
            </a:r>
            <a:r>
              <a:rPr lang="es-MX" dirty="0" smtClean="0"/>
              <a:t>.</a:t>
            </a:r>
          </a:p>
          <a:p>
            <a:r>
              <a:rPr lang="es-MX" dirty="0"/>
              <a:t>La interacción entre la tecnología de la información y las organizaciones es compleja y se ve influenciada por muchos factores mediadores, incluyendo la estructura de la </a:t>
            </a:r>
            <a:r>
              <a:rPr lang="es-MX" dirty="0" smtClean="0"/>
              <a:t>organización.</a:t>
            </a:r>
            <a:endParaRPr lang="es-MX" dirty="0"/>
          </a:p>
        </p:txBody>
      </p:sp>
      <p:sp>
        <p:nvSpPr>
          <p:cNvPr id="4" name="AutoShape 2" descr="Resultado de imagen para sistemas de informacion gerenci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4102" name="Picture 6" descr="Resultado de imagen para sistemas de informacion gerenci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77439" y="3907025"/>
            <a:ext cx="2977062" cy="2232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389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MX" sz="2800" dirty="0">
                <a:latin typeface="Algerian" panose="04020705040A02060702" pitchFamily="82" charset="0"/>
              </a:rPr>
              <a:t>LA RELACIÓN DE DOS VÍAS ENTRE LAS ORGANIZACIONES Y LA TECNOLOGÍA DE LA INFORMACIÓN</a:t>
            </a:r>
          </a:p>
        </p:txBody>
      </p:sp>
      <p:pic>
        <p:nvPicPr>
          <p:cNvPr id="5128" name="Picture 8" descr="Resultado de imagen para LA RELACIÓN DE DOS VÍAS ENTRE LAS ORGANIZACIONES Y LA TECNOLOGÍA DE LA INFORMACIÓ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95006" y="2258151"/>
            <a:ext cx="7380513" cy="3770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79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200" dirty="0">
                <a:latin typeface="Algerian" panose="04020705040A02060702" pitchFamily="82" charset="0"/>
              </a:rPr>
              <a:t>LA DEFINICIÓN MICROECONÓMICA TÉCNICA DE LA ORGANIZACIÓN</a:t>
            </a:r>
          </a:p>
        </p:txBody>
      </p:sp>
      <p:pic>
        <p:nvPicPr>
          <p:cNvPr id="6146" name="Picture 2" descr="Resultado de imagen para LA DEFINICIÓN MICROECONÓMICA TÉCNICA DE LA ORGANIZACIÓ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8824" y="2455817"/>
            <a:ext cx="6512912" cy="2835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152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latin typeface="Algerian" panose="04020705040A02060702" pitchFamily="82" charset="0"/>
              </a:rPr>
              <a:t>¿QUÉ ES UNA ORGANIZACIÓN?</a:t>
            </a:r>
          </a:p>
        </p:txBody>
      </p:sp>
      <p:pic>
        <p:nvPicPr>
          <p:cNvPr id="7170" name="Picture 2" descr="Resultado de imagen para ¿QUÉ ES UNA ORGANIZACIÓ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80308" y="1663336"/>
            <a:ext cx="6970192" cy="4371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366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200" dirty="0">
                <a:latin typeface="Algerian" panose="04020705040A02060702" pitchFamily="82" charset="0"/>
              </a:rPr>
              <a:t>LA VISTA DEL COMPORTAMIENTO DE LAS ORGANIZACIONES</a:t>
            </a:r>
          </a:p>
        </p:txBody>
      </p:sp>
      <p:pic>
        <p:nvPicPr>
          <p:cNvPr id="8194" name="Picture 2" descr="Resultado de imagen para LA VISTA DEL COMPORTAMIENTO DE LAS ORGANIZACION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7702" y="2003616"/>
            <a:ext cx="7184571" cy="3900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751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200" dirty="0">
                <a:latin typeface="Algerian" panose="04020705040A02060702" pitchFamily="82" charset="0"/>
              </a:rPr>
              <a:t>CARACTERÍSTICAS DE LAS ORGANIZACIONES</a:t>
            </a:r>
          </a:p>
        </p:txBody>
      </p:sp>
      <p:pic>
        <p:nvPicPr>
          <p:cNvPr id="9218" name="Picture 2" descr="Resultado de imagen para CARACTERÍSTICAS DE LAS ORGANIZACION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75805" y="1632857"/>
            <a:ext cx="6972821" cy="4187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785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latin typeface="Algerian" panose="04020705040A02060702" pitchFamily="82" charset="0"/>
              </a:rPr>
              <a:t>Rutinas y procesos de negocios</a:t>
            </a:r>
          </a:p>
        </p:txBody>
      </p:sp>
      <p:sp>
        <p:nvSpPr>
          <p:cNvPr id="5" name="AutoShape 4" descr="Resultado de imagen para Rutinas y procesos de negocios"/>
          <p:cNvSpPr>
            <a:spLocks noChangeAspect="1" noChangeArrowheads="1"/>
          </p:cNvSpPr>
          <p:nvPr/>
        </p:nvSpPr>
        <p:spPr bwMode="auto">
          <a:xfrm>
            <a:off x="155575" y="-144463"/>
            <a:ext cx="5774962" cy="577498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246" name="Picture 6" descr="Resultado de imagen para Rutinas y procesos de negocios"/>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2358"/>
          <a:stretch/>
        </p:blipFill>
        <p:spPr bwMode="auto">
          <a:xfrm>
            <a:off x="3396343" y="1567542"/>
            <a:ext cx="6257108" cy="3954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558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latin typeface="Algerian" panose="04020705040A02060702" pitchFamily="82" charset="0"/>
              </a:rPr>
              <a:t>Políticas organizacionales</a:t>
            </a:r>
          </a:p>
        </p:txBody>
      </p:sp>
      <p:pic>
        <p:nvPicPr>
          <p:cNvPr id="11268" name="Picture 4" descr="Imagen relacionada"/>
          <p:cNvPicPr>
            <a:picLocks noChangeAspect="1" noChangeArrowheads="1"/>
          </p:cNvPicPr>
          <p:nvPr/>
        </p:nvPicPr>
        <p:blipFill rotWithShape="1">
          <a:blip r:embed="rId2">
            <a:extLst>
              <a:ext uri="{28A0092B-C50C-407E-A947-70E740481C1C}">
                <a14:useLocalDpi xmlns:a14="http://schemas.microsoft.com/office/drawing/2010/main" val="0"/>
              </a:ext>
            </a:extLst>
          </a:blip>
          <a:srcRect t="21891"/>
          <a:stretch/>
        </p:blipFill>
        <p:spPr bwMode="auto">
          <a:xfrm>
            <a:off x="2952483" y="2168435"/>
            <a:ext cx="6934824" cy="4062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559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200" dirty="0">
                <a:latin typeface="Algerian" panose="04020705040A02060702" pitchFamily="82" charset="0"/>
              </a:rPr>
              <a:t>LAS RUTINAS, LOS PROCESOS DE NEGOCIOS Y LAS EMPRESAS</a:t>
            </a:r>
          </a:p>
        </p:txBody>
      </p:sp>
      <p:pic>
        <p:nvPicPr>
          <p:cNvPr id="12290" name="Picture 2" descr="Resultado de imagen para LAS RUTINAS, LOS PROCESOS DE NEGOCIOS Y LAS EMPRES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6983" y="1905000"/>
            <a:ext cx="8471314" cy="4479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014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a:t>LOS ENTORNOS Y LAS ORGANIZACIONES TIENEN UNA RELACIÓN RECÍPROCA</a:t>
            </a:r>
          </a:p>
        </p:txBody>
      </p:sp>
      <p:sp>
        <p:nvSpPr>
          <p:cNvPr id="3" name="Marcador de contenido 2"/>
          <p:cNvSpPr>
            <a:spLocks noGrp="1"/>
          </p:cNvSpPr>
          <p:nvPr>
            <p:ph idx="1"/>
          </p:nvPr>
        </p:nvSpPr>
        <p:spPr/>
        <p:txBody>
          <a:bodyPr/>
          <a:lstStyle/>
          <a:p>
            <a:r>
              <a:rPr lang="es-MX" dirty="0"/>
              <a:t>Tecnologías perjudiciales: puestas en práctica. Algunas veces surge una tecnología con innovaciones que cambian de manera radical el panorama de los negocios y su entorno</a:t>
            </a:r>
            <a:r>
              <a:rPr lang="es-MX" dirty="0" smtClean="0"/>
              <a:t>.</a:t>
            </a:r>
          </a:p>
          <a:p>
            <a:r>
              <a:rPr lang="es-MX" dirty="0"/>
              <a:t>Algunas empresas son capaces de crear estas tecnologías y participar en ellas para obtener ganancias; otras aprenden rápido y adaptan sus negocios; otras más quedan arrasadas debido a que sus productos, servicios y modelos de negocios se vuelven obsoletos</a:t>
            </a:r>
          </a:p>
        </p:txBody>
      </p:sp>
    </p:spTree>
    <p:extLst>
      <p:ext uri="{BB962C8B-B14F-4D97-AF65-F5344CB8AC3E}">
        <p14:creationId xmlns:p14="http://schemas.microsoft.com/office/powerpoint/2010/main" val="3273806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rot="20640636">
            <a:off x="2192929" y="1644592"/>
            <a:ext cx="8911687" cy="2549820"/>
          </a:xfrm>
        </p:spPr>
        <p:txBody>
          <a:bodyPr>
            <a:normAutofit/>
          </a:bodyPr>
          <a:lstStyle/>
          <a:p>
            <a:pPr algn="ctr"/>
            <a:r>
              <a:rPr lang="es-MX" dirty="0">
                <a:latin typeface="Algerian" panose="04020705040A02060702" pitchFamily="82" charset="0"/>
              </a:rPr>
              <a:t>IMPACTO DE LOS SISTEMAS DE INFORMACIÓN SOBRE LAS ORGANIZACIONES Y EMPRESAS DE NEGOCIOS</a:t>
            </a:r>
          </a:p>
        </p:txBody>
      </p:sp>
      <p:pic>
        <p:nvPicPr>
          <p:cNvPr id="13314" name="Picture 2" descr="Resultado de imagen para IMPACTO DE LOS SISTEMAS DE INFORMACIÓN SOBRE LAS ORGANIZACIONES Y EMPRESAS DE NEGOCI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9618" y="4608293"/>
            <a:ext cx="3184169" cy="152840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014127" y="466510"/>
            <a:ext cx="2240152" cy="1249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044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IMPACTOS ECONÓMICOS</a:t>
            </a:r>
          </a:p>
        </p:txBody>
      </p:sp>
      <p:sp>
        <p:nvSpPr>
          <p:cNvPr id="3" name="Marcador de contenido 2"/>
          <p:cNvSpPr>
            <a:spLocks noGrp="1"/>
          </p:cNvSpPr>
          <p:nvPr>
            <p:ph idx="1"/>
          </p:nvPr>
        </p:nvSpPr>
        <p:spPr/>
        <p:txBody>
          <a:bodyPr/>
          <a:lstStyle/>
          <a:p>
            <a:r>
              <a:rPr lang="es-MX" dirty="0"/>
              <a:t>Desde el punto de vista de la economía, la TI cambia tanto los costos relativos del capital como los de la información</a:t>
            </a:r>
            <a:r>
              <a:rPr lang="es-MX" dirty="0" smtClean="0"/>
              <a:t>.</a:t>
            </a:r>
          </a:p>
          <a:p>
            <a:r>
              <a:rPr lang="es-MX" dirty="0"/>
              <a:t>A medida que disminuye el costo de la tecnología de la información, también sustituye otras formas de capital,</a:t>
            </a:r>
          </a:p>
        </p:txBody>
      </p:sp>
      <p:pic>
        <p:nvPicPr>
          <p:cNvPr id="14340" name="Picture 4" descr="Resultado de imagen para IMPACTOS ECONÓMIC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5587" y="3596640"/>
            <a:ext cx="3995511" cy="266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102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MX" sz="2400" dirty="0">
                <a:latin typeface="Algerian" panose="04020705040A02060702" pitchFamily="82" charset="0"/>
              </a:rPr>
              <a:t>LA TEORÍA DEL COSTO DE TRANSACCIÓN DEL IMPACTO DE LA TECNOLOGÍA DE LA INFORMACIÓN EN LA ORGANIZACIÓN </a:t>
            </a:r>
          </a:p>
        </p:txBody>
      </p:sp>
      <p:sp>
        <p:nvSpPr>
          <p:cNvPr id="3" name="Marcador de contenido 2"/>
          <p:cNvSpPr>
            <a:spLocks noGrp="1"/>
          </p:cNvSpPr>
          <p:nvPr>
            <p:ph idx="1"/>
          </p:nvPr>
        </p:nvSpPr>
        <p:spPr/>
        <p:txBody>
          <a:bodyPr/>
          <a:lstStyle/>
          <a:p>
            <a:endParaRPr lang="es-MX" dirty="0" smtClean="0"/>
          </a:p>
          <a:p>
            <a:endParaRPr lang="es-MX" dirty="0"/>
          </a:p>
          <a:p>
            <a:r>
              <a:rPr lang="es-MX" dirty="0" smtClean="0"/>
              <a:t>Cuando </a:t>
            </a:r>
            <a:r>
              <a:rPr lang="es-MX" dirty="0"/>
              <a:t>los costos de participar en los mercados (costos de transacción) eran altos, tenía sentido crear empresas grandes y hacer todo dentro de ellas. Pero la TI reduce los costos de transacción en el mercado de la empresa. Esto significa que las empresas pueden externalizar el trabajo mediante el uso del mercado, reducir su número de empleados y seguir aumentando sus ingresos, al confiar más en las empresas </a:t>
            </a:r>
          </a:p>
        </p:txBody>
      </p:sp>
    </p:spTree>
    <p:extLst>
      <p:ext uri="{BB962C8B-B14F-4D97-AF65-F5344CB8AC3E}">
        <p14:creationId xmlns:p14="http://schemas.microsoft.com/office/powerpoint/2010/main" val="2926166246"/>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47</TotalTime>
  <Words>597</Words>
  <Application>Microsoft Office PowerPoint</Application>
  <PresentationFormat>Panorámica</PresentationFormat>
  <Paragraphs>36</Paragraphs>
  <Slides>17</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Algerian</vt:lpstr>
      <vt:lpstr>Arial</vt:lpstr>
      <vt:lpstr>Century Gothic</vt:lpstr>
      <vt:lpstr>Wingdings 3</vt:lpstr>
      <vt:lpstr>Espiral</vt:lpstr>
      <vt:lpstr>Presentación de PowerPoint</vt:lpstr>
      <vt:lpstr>Sistemas de información, organizaciones y estrategia</vt:lpstr>
      <vt:lpstr>VERIZON O AT&amp;T: ¿CUÁL COMPAÑÍA TIENE LA MEJOR ESTRATEGIA DIGITAL?</vt:lpstr>
      <vt:lpstr>Presentación de PowerPoint</vt:lpstr>
      <vt:lpstr>ORGANIZACIONES Y SISTEMAS DE INFORMACIÓN</vt:lpstr>
      <vt:lpstr>LA RELACIÓN DE DOS VÍAS ENTRE LAS ORGANIZACIONES Y LA TECNOLOGÍA DE LA INFORMACIÓN</vt:lpstr>
      <vt:lpstr>LA DEFINICIÓN MICROECONÓMICA TÉCNICA DE LA ORGANIZACIÓN</vt:lpstr>
      <vt:lpstr>¿QUÉ ES UNA ORGANIZACIÓN?</vt:lpstr>
      <vt:lpstr>LA VISTA DEL COMPORTAMIENTO DE LAS ORGANIZACIONES</vt:lpstr>
      <vt:lpstr>CARACTERÍSTICAS DE LAS ORGANIZACIONES</vt:lpstr>
      <vt:lpstr>Rutinas y procesos de negocios</vt:lpstr>
      <vt:lpstr>Políticas organizacionales</vt:lpstr>
      <vt:lpstr>LAS RUTINAS, LOS PROCESOS DE NEGOCIOS Y LAS EMPRESAS</vt:lpstr>
      <vt:lpstr>LOS ENTORNOS Y LAS ORGANIZACIONES TIENEN UNA RELACIÓN RECÍPROCA</vt:lpstr>
      <vt:lpstr>IMPACTO DE LOS SISTEMAS DE INFORMACIÓN SOBRE LAS ORGANIZACIONES Y EMPRESAS DE NEGOCIOS</vt:lpstr>
      <vt:lpstr>IMPACTOS ECONÓMICOS</vt:lpstr>
      <vt:lpstr>LA TEORÍA DEL COSTO DE TRANSACCIÓN DEL IMPACTO DE LA TECNOLOGÍA DE LA INFORMACIÓN EN LA ORGANIZACIÓN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Sistemas de información, organizaciones y estrategia</dc:title>
  <dc:creator>ALUMNO</dc:creator>
  <cp:lastModifiedBy>ALUMNO</cp:lastModifiedBy>
  <cp:revision>6</cp:revision>
  <dcterms:created xsi:type="dcterms:W3CDTF">2020-02-11T00:19:43Z</dcterms:created>
  <dcterms:modified xsi:type="dcterms:W3CDTF">2020-02-11T01:07:19Z</dcterms:modified>
</cp:coreProperties>
</file>